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1" r:id="rId2"/>
    <p:sldId id="372" r:id="rId3"/>
    <p:sldId id="256" r:id="rId4"/>
    <p:sldId id="270" r:id="rId5"/>
    <p:sldId id="264" r:id="rId6"/>
    <p:sldId id="288" r:id="rId7"/>
    <p:sldId id="258" r:id="rId8"/>
    <p:sldId id="257" r:id="rId9"/>
    <p:sldId id="260" r:id="rId10"/>
    <p:sldId id="262" r:id="rId11"/>
    <p:sldId id="263" r:id="rId12"/>
    <p:sldId id="268" r:id="rId13"/>
    <p:sldId id="269" r:id="rId14"/>
    <p:sldId id="266" r:id="rId15"/>
    <p:sldId id="273" r:id="rId16"/>
    <p:sldId id="267" r:id="rId17"/>
    <p:sldId id="345" r:id="rId18"/>
    <p:sldId id="274" r:id="rId19"/>
    <p:sldId id="344" r:id="rId20"/>
    <p:sldId id="346" r:id="rId21"/>
    <p:sldId id="352" r:id="rId22"/>
    <p:sldId id="347" r:id="rId23"/>
    <p:sldId id="348" r:id="rId24"/>
    <p:sldId id="349" r:id="rId25"/>
    <p:sldId id="353" r:id="rId26"/>
    <p:sldId id="354" r:id="rId27"/>
    <p:sldId id="350" r:id="rId28"/>
    <p:sldId id="276" r:id="rId29"/>
    <p:sldId id="279" r:id="rId30"/>
    <p:sldId id="277" r:id="rId31"/>
    <p:sldId id="280" r:id="rId32"/>
    <p:sldId id="281" r:id="rId33"/>
    <p:sldId id="287" r:id="rId34"/>
    <p:sldId id="282" r:id="rId35"/>
    <p:sldId id="285" r:id="rId36"/>
    <p:sldId id="283" r:id="rId37"/>
    <p:sldId id="284" r:id="rId38"/>
    <p:sldId id="343" r:id="rId39"/>
    <p:sldId id="355" r:id="rId40"/>
    <p:sldId id="278" r:id="rId41"/>
    <p:sldId id="358" r:id="rId42"/>
    <p:sldId id="356" r:id="rId43"/>
    <p:sldId id="357" r:id="rId44"/>
    <p:sldId id="359" r:id="rId45"/>
    <p:sldId id="290" r:id="rId46"/>
    <p:sldId id="292" r:id="rId47"/>
    <p:sldId id="293" r:id="rId48"/>
    <p:sldId id="294" r:id="rId49"/>
    <p:sldId id="291" r:id="rId50"/>
    <p:sldId id="297" r:id="rId51"/>
    <p:sldId id="296" r:id="rId52"/>
    <p:sldId id="307" r:id="rId53"/>
    <p:sldId id="299" r:id="rId54"/>
    <p:sldId id="298" r:id="rId55"/>
    <p:sldId id="300" r:id="rId56"/>
    <p:sldId id="295" r:id="rId57"/>
    <p:sldId id="301" r:id="rId58"/>
    <p:sldId id="305" r:id="rId59"/>
    <p:sldId id="302" r:id="rId60"/>
    <p:sldId id="308" r:id="rId61"/>
    <p:sldId id="306" r:id="rId62"/>
    <p:sldId id="303" r:id="rId63"/>
    <p:sldId id="304" r:id="rId64"/>
    <p:sldId id="309" r:id="rId65"/>
    <p:sldId id="312" r:id="rId66"/>
    <p:sldId id="314" r:id="rId67"/>
    <p:sldId id="311" r:id="rId68"/>
    <p:sldId id="310" r:id="rId69"/>
    <p:sldId id="313" r:id="rId70"/>
    <p:sldId id="315" r:id="rId71"/>
    <p:sldId id="316" r:id="rId72"/>
    <p:sldId id="317" r:id="rId73"/>
    <p:sldId id="321" r:id="rId74"/>
    <p:sldId id="320" r:id="rId75"/>
    <p:sldId id="318" r:id="rId76"/>
    <p:sldId id="338" r:id="rId77"/>
    <p:sldId id="319" r:id="rId78"/>
    <p:sldId id="331" r:id="rId79"/>
    <p:sldId id="324" r:id="rId80"/>
    <p:sldId id="325" r:id="rId81"/>
    <p:sldId id="329" r:id="rId82"/>
    <p:sldId id="322" r:id="rId83"/>
    <p:sldId id="326" r:id="rId84"/>
    <p:sldId id="328" r:id="rId85"/>
    <p:sldId id="342" r:id="rId86"/>
    <p:sldId id="332" r:id="rId87"/>
    <p:sldId id="333" r:id="rId88"/>
    <p:sldId id="330" r:id="rId89"/>
    <p:sldId id="336" r:id="rId90"/>
    <p:sldId id="327" r:id="rId91"/>
    <p:sldId id="334" r:id="rId92"/>
    <p:sldId id="339" r:id="rId93"/>
    <p:sldId id="340" r:id="rId94"/>
    <p:sldId id="371" r:id="rId95"/>
    <p:sldId id="337" r:id="rId96"/>
    <p:sldId id="341" r:id="rId97"/>
    <p:sldId id="335" r:id="rId98"/>
    <p:sldId id="360" r:id="rId99"/>
    <p:sldId id="361" r:id="rId100"/>
    <p:sldId id="362" r:id="rId101"/>
    <p:sldId id="363" r:id="rId102"/>
    <p:sldId id="364" r:id="rId103"/>
    <p:sldId id="365" r:id="rId104"/>
    <p:sldId id="368" r:id="rId105"/>
    <p:sldId id="367" r:id="rId106"/>
    <p:sldId id="370" r:id="rId107"/>
    <p:sldId id="369" r:id="rId10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1">
          <p15:clr>
            <a:srgbClr val="A4A3A4"/>
          </p15:clr>
        </p15:guide>
        <p15:guide id="2" pos="38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5" autoAdjust="0"/>
    <p:restoredTop sz="94745" autoAdjust="0"/>
  </p:normalViewPr>
  <p:slideViewPr>
    <p:cSldViewPr snapToGrid="0" snapToObjects="1" showGuides="1">
      <p:cViewPr>
        <p:scale>
          <a:sx n="90" d="100"/>
          <a:sy n="90" d="100"/>
        </p:scale>
        <p:origin x="1600" y="456"/>
      </p:cViewPr>
      <p:guideLst>
        <p:guide orient="horz" pos="3631"/>
        <p:guide pos="38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5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8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3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4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8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2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EC0BF-3C3C-1843-B80A-356986549D60}" type="datetimeFigureOut">
              <a:rPr lang="en-US" smtClean="0"/>
              <a:t>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C6075B-8495-7E40-8D31-4D861076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6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29363" y="6368648"/>
            <a:ext cx="842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Translations from Drawing to Building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111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Relationship Id="rId3" Type="http://schemas.openxmlformats.org/officeDocument/2006/relationships/image" Target="../media/image13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Relationship Id="rId3" Type="http://schemas.openxmlformats.org/officeDocument/2006/relationships/image" Target="../media/image1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Relationship Id="rId3" Type="http://schemas.openxmlformats.org/officeDocument/2006/relationships/image" Target="../media/image5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Relationship Id="rId3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3" Type="http://schemas.openxmlformats.org/officeDocument/2006/relationships/image" Target="../media/image7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Relationship Id="rId3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emf"/><Relationship Id="rId3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emf"/><Relationship Id="rId3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emf"/><Relationship Id="rId3" Type="http://schemas.openxmlformats.org/officeDocument/2006/relationships/image" Target="../media/image107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Relationship Id="rId3" Type="http://schemas.openxmlformats.org/officeDocument/2006/relationships/image" Target="../media/image114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-of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453"/>
            <a:ext cx="9144000" cy="4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5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 Certificate_RegisteredToM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43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mmmmm-1024x6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512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75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ation_of_hand_and_power_levelling-1024x6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99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_evening_sunshine-764x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6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129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_men_cure_their_concrete_with_plenty_of_water_and_polythene-1024x6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12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952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pection_chamber_numero_due_with_concrete_foundation_shuttering-683x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</p:spPr>
      </p:pic>
      <p:pic>
        <p:nvPicPr>
          <p:cNvPr id="3" name="Picture 2" descr="mark-making-1024x76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121" y="1384466"/>
            <a:ext cx="3723101" cy="43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86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al_fixing-764x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6711" cy="6858000"/>
          </a:xfrm>
          <a:prstGeom prst="rect">
            <a:avLst/>
          </a:prstGeom>
        </p:spPr>
      </p:pic>
      <p:pic>
        <p:nvPicPr>
          <p:cNvPr id="4" name="Picture 3" descr="STAIRS-764x1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880" y="1481668"/>
            <a:ext cx="3190047" cy="42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91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cturalEngineerSaysitsOK-768x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417992"/>
            <a:ext cx="3259666" cy="4346221"/>
          </a:xfrm>
          <a:prstGeom prst="rect">
            <a:avLst/>
          </a:prstGeom>
        </p:spPr>
      </p:pic>
      <p:pic>
        <p:nvPicPr>
          <p:cNvPr id="3" name="Picture 2" descr="3_of_4_pieces_installed-683x1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82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rtlist_portrait_nak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pic>
        <p:nvPicPr>
          <p:cNvPr id="3" name="Picture 2" descr="kitchen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583" y="522111"/>
            <a:ext cx="3254375" cy="5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52_OS_EdinburghMap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931"/>
            <a:ext cx="9144000" cy="51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877_OS_EdinburghMap_zoomedout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4697" y="-1"/>
            <a:ext cx="9079303" cy="64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94_OS_EdinburghMap_zoomedout.tiff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74"/>
                    </a14:imgEffect>
                    <a14:imgEffect>
                      <a14:saturation sat="61000"/>
                    </a14:imgEffect>
                    <a14:imgEffect>
                      <a14:brightnessContrast bright="-28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63" t="4782" r="7782" b="32491"/>
          <a:stretch/>
        </p:blipFill>
        <p:spPr>
          <a:xfrm>
            <a:off x="1" y="0"/>
            <a:ext cx="9144000" cy="61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lcoulsonsbottl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32" y="0"/>
            <a:ext cx="4572000" cy="6858000"/>
          </a:xfrm>
          <a:prstGeom prst="rect">
            <a:avLst/>
          </a:prstGeom>
        </p:spPr>
      </p:pic>
      <p:pic>
        <p:nvPicPr>
          <p:cNvPr id="3" name="Picture 2" descr="SteelCoulsonBe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744" y="2646032"/>
            <a:ext cx="4005284" cy="27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lcoulsonsbottl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32" y="0"/>
            <a:ext cx="4572000" cy="6858000"/>
          </a:xfrm>
          <a:prstGeom prst="rect">
            <a:avLst/>
          </a:prstGeom>
        </p:spPr>
      </p:pic>
      <p:pic>
        <p:nvPicPr>
          <p:cNvPr id="4" name="Picture 3" descr="found_in_the_foundations!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432" y="1533674"/>
            <a:ext cx="3516861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manLong1924_Hnadbook_excerp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77" y="-58737"/>
            <a:ext cx="4852211" cy="6858000"/>
          </a:xfrm>
          <a:prstGeom prst="rect">
            <a:avLst/>
          </a:prstGeom>
        </p:spPr>
      </p:pic>
      <p:pic>
        <p:nvPicPr>
          <p:cNvPr id="3" name="Picture 2" descr="steel detai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586" y="1895512"/>
            <a:ext cx="3935993" cy="26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chao_backwall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hao_fron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73976" cy="6858000"/>
          </a:xfrm>
          <a:prstGeom prst="rect">
            <a:avLst/>
          </a:prstGeom>
        </p:spPr>
      </p:pic>
      <p:pic>
        <p:nvPicPr>
          <p:cNvPr id="6" name="Picture 5" descr="archao_front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976" y="804333"/>
            <a:ext cx="4177165" cy="4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aeo_dig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-of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453"/>
            <a:ext cx="9144000" cy="4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0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thing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sesonly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building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se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 wall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291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rplat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f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69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oacces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9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ngleflatoption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1432" y="3006795"/>
            <a:ext cx="3692898" cy="2835035"/>
          </a:xfrm>
          <a:prstGeom prst="rect">
            <a:avLst/>
          </a:prstGeom>
        </p:spPr>
      </p:pic>
      <p:pic>
        <p:nvPicPr>
          <p:cNvPr id="8" name="Picture 7" descr="daylighting_angles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8295" y="-91962"/>
            <a:ext cx="4101215" cy="2758831"/>
          </a:xfrm>
          <a:prstGeom prst="rect">
            <a:avLst/>
          </a:prstGeom>
        </p:spPr>
      </p:pic>
      <p:pic>
        <p:nvPicPr>
          <p:cNvPr id="9" name="Picture 8" descr="phasing_plan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38" y="175845"/>
            <a:ext cx="4208801" cy="55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sing proposal_RED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55" y="3047852"/>
            <a:ext cx="4668837" cy="3598467"/>
          </a:xfrm>
          <a:prstGeom prst="rect">
            <a:avLst/>
          </a:prstGeom>
        </p:spPr>
      </p:pic>
      <p:pic>
        <p:nvPicPr>
          <p:cNvPr id="8" name="Picture 7" descr="100_06_RevA_DormerSections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810845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38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VA Property Auctions Ltd - Lot 23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57" b="15781"/>
          <a:stretch/>
        </p:blipFill>
        <p:spPr>
          <a:xfrm>
            <a:off x="-236497" y="1089463"/>
            <a:ext cx="6953259" cy="5260537"/>
          </a:xfrm>
          <a:prstGeom prst="rect">
            <a:avLst/>
          </a:prstGeom>
        </p:spPr>
      </p:pic>
      <p:pic>
        <p:nvPicPr>
          <p:cNvPr id="6" name="Picture 5" descr="SVA Property Auctions Ltd - Lot 23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185"/>
          <a:stretch/>
        </p:blipFill>
        <p:spPr>
          <a:xfrm>
            <a:off x="-229748" y="-324555"/>
            <a:ext cx="6953259" cy="14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_07_SectionDD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26" b="26323"/>
          <a:stretch/>
        </p:blipFill>
        <p:spPr>
          <a:xfrm>
            <a:off x="1005423" y="0"/>
            <a:ext cx="7979805" cy="3257977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insid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82" y="3183753"/>
            <a:ext cx="4586418" cy="3060851"/>
          </a:xfrm>
          <a:prstGeom prst="rect">
            <a:avLst/>
          </a:prstGeom>
        </p:spPr>
      </p:pic>
      <p:pic>
        <p:nvPicPr>
          <p:cNvPr id="3" name="Picture 2" descr="inside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6" y="3183754"/>
            <a:ext cx="4586418" cy="30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de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82" y="3183753"/>
            <a:ext cx="4586418" cy="3060851"/>
          </a:xfrm>
          <a:prstGeom prst="rect">
            <a:avLst/>
          </a:prstGeom>
        </p:spPr>
      </p:pic>
      <p:pic>
        <p:nvPicPr>
          <p:cNvPr id="3" name="Picture 2" descr="insid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6" y="3183754"/>
            <a:ext cx="4586418" cy="3060851"/>
          </a:xfrm>
          <a:prstGeom prst="rect">
            <a:avLst/>
          </a:prstGeom>
        </p:spPr>
      </p:pic>
      <p:pic>
        <p:nvPicPr>
          <p:cNvPr id="5" name="Picture 4" descr="100_06_RevA_DormerSections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40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ndstone_coping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2" y="2901315"/>
            <a:ext cx="5214446" cy="3477995"/>
          </a:xfrm>
          <a:prstGeom prst="rect">
            <a:avLst/>
          </a:prstGeom>
        </p:spPr>
      </p:pic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0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ve_a_few_bricks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432" y="2901314"/>
            <a:ext cx="5214446" cy="3480360"/>
          </a:xfrm>
          <a:prstGeom prst="rect">
            <a:avLst/>
          </a:prstGeom>
        </p:spPr>
      </p:pic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38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_guns_on_sit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5" y="2901316"/>
            <a:ext cx="5200020" cy="3468373"/>
          </a:xfrm>
          <a:prstGeom prst="rect">
            <a:avLst/>
          </a:prstGeom>
        </p:spPr>
      </p:pic>
      <p:pic>
        <p:nvPicPr>
          <p:cNvPr id="6" name="Picture 5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5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ll_frontal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5" y="2901316"/>
            <a:ext cx="5200020" cy="3468374"/>
          </a:xfrm>
          <a:prstGeom prst="rect">
            <a:avLst/>
          </a:prstGeom>
        </p:spPr>
      </p:pic>
      <p:pic>
        <p:nvPicPr>
          <p:cNvPr id="6" name="Picture 5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83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re_comes_the_concret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5" y="2901315"/>
            <a:ext cx="5200020" cy="3468373"/>
          </a:xfrm>
          <a:prstGeom prst="rect">
            <a:avLst/>
          </a:prstGeom>
        </p:spPr>
      </p:pic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00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inc_roof_from_stree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5" y="2901316"/>
            <a:ext cx="5318790" cy="3468372"/>
          </a:xfrm>
          <a:prstGeom prst="rect">
            <a:avLst/>
          </a:prstGeom>
        </p:spPr>
      </p:pic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50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oncrete_pump_in_place-1024x68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435" y="2901317"/>
            <a:ext cx="5318790" cy="35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06_RevA_DormerSection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10" t="56986" r="29081" b="10660"/>
          <a:stretch/>
        </p:blipFill>
        <p:spPr>
          <a:xfrm>
            <a:off x="1368888" y="-183837"/>
            <a:ext cx="7155851" cy="308515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igging_up_the_roa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435" y="2885323"/>
            <a:ext cx="5318790" cy="34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more_image_sc_05_53008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058"/>
            <a:ext cx="9144000" cy="59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468" y="1221980"/>
            <a:ext cx="61000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Helvetica Neue Light"/>
                <a:cs typeface="Helvetica Neue Light"/>
              </a:rPr>
              <a:t>The factors framing the </a:t>
            </a:r>
            <a:r>
              <a:rPr lang="en-GB" sz="1600" b="1" dirty="0" smtClean="0">
                <a:latin typeface="Helvetica Neue Light"/>
                <a:cs typeface="Helvetica Neue Light"/>
              </a:rPr>
              <a:t>design</a:t>
            </a: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>
                <a:latin typeface="Helvetica Neue Light"/>
                <a:cs typeface="Helvetica Neue Light"/>
              </a:rPr>
              <a:t>Planning Constraints</a:t>
            </a:r>
          </a:p>
          <a:p>
            <a:r>
              <a:rPr lang="en-GB" sz="1600" dirty="0">
                <a:latin typeface="Helvetica Neue Light"/>
                <a:cs typeface="Helvetica Neue Light"/>
              </a:rPr>
              <a:t>Structural Constraints</a:t>
            </a:r>
          </a:p>
          <a:p>
            <a:r>
              <a:rPr lang="en-GB" sz="1600" dirty="0">
                <a:latin typeface="Helvetica Neue Light"/>
                <a:cs typeface="Helvetica Neue Light"/>
              </a:rPr>
              <a:t>Building </a:t>
            </a:r>
            <a:r>
              <a:rPr lang="en-GB" sz="1600" dirty="0" smtClean="0">
                <a:latin typeface="Helvetica Neue Light"/>
                <a:cs typeface="Helvetica Neue Light"/>
              </a:rPr>
              <a:t>Regulations / Warrant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‘Value Engineering’</a:t>
            </a:r>
            <a:r>
              <a:rPr lang="en-GB" sz="1600" dirty="0">
                <a:latin typeface="Helvetica Neue Light"/>
                <a:cs typeface="Helvetica Neue Light"/>
              </a:rPr>
              <a:t> </a:t>
            </a:r>
            <a:endParaRPr lang="en-GB" sz="1600" dirty="0" smtClean="0">
              <a:latin typeface="Helvetica Neue Light"/>
              <a:cs typeface="Helvetica Neue Light"/>
            </a:endParaRP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b="1" dirty="0">
                <a:latin typeface="Helvetica Neue Light"/>
                <a:cs typeface="Helvetica Neue Light"/>
              </a:rPr>
              <a:t>Translations from Drawings to Building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Steel &amp; bitumen commercial roof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Building the eaves before the wall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Bricks, Mortar and </a:t>
            </a:r>
            <a:r>
              <a:rPr lang="en-GB" sz="1600" dirty="0" err="1" smtClean="0">
                <a:latin typeface="Helvetica Neue Light"/>
                <a:cs typeface="Helvetica Neue Light"/>
              </a:rPr>
              <a:t>blockwork</a:t>
            </a:r>
            <a:r>
              <a:rPr lang="en-GB" sz="1600" dirty="0" smtClean="0">
                <a:latin typeface="Helvetica Neue Light"/>
                <a:cs typeface="Helvetica Neue Light"/>
              </a:rPr>
              <a:t>: Walls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Floor connecting to existing steel trusses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Studwork Partitions</a:t>
            </a:r>
            <a:endParaRPr lang="en-GB" sz="16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6" t="28902" b="7121"/>
          <a:stretch/>
        </p:blipFill>
        <p:spPr>
          <a:xfrm rot="5400000">
            <a:off x="7047753" y="3276811"/>
            <a:ext cx="1954604" cy="2054515"/>
          </a:xfrm>
          <a:prstGeom prst="rect">
            <a:avLst/>
          </a:prstGeom>
        </p:spPr>
      </p:pic>
      <p:pic>
        <p:nvPicPr>
          <p:cNvPr id="7" name="Picture 6" descr="inside_angle)window_v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175" y="115461"/>
            <a:ext cx="2143138" cy="3211305"/>
          </a:xfrm>
          <a:prstGeom prst="rect">
            <a:avLst/>
          </a:prstGeom>
        </p:spPr>
      </p:pic>
      <p:pic>
        <p:nvPicPr>
          <p:cNvPr id="8" name="Picture 7" descr="drawings_on_timber_on_sit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175" y="5196138"/>
            <a:ext cx="2143138" cy="11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dBudget_fir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6" y="-564801"/>
            <a:ext cx="5668662" cy="80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69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tonStMath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60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plan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0" y="423334"/>
            <a:ext cx="5746561" cy="56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8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T_REFUN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3889"/>
            <a:ext cx="9144000" cy="55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9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3"/>
          <a:stretch/>
        </p:blipFill>
        <p:spPr>
          <a:xfrm>
            <a:off x="-334780" y="830386"/>
            <a:ext cx="5688339" cy="3497384"/>
          </a:xfrm>
          <a:prstGeom prst="rect">
            <a:avLst/>
          </a:prstGeom>
        </p:spPr>
      </p:pic>
      <p:pic>
        <p:nvPicPr>
          <p:cNvPr id="5" name="Picture 4" descr="itll_be_the_first_floor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504" y="1143000"/>
            <a:ext cx="4142154" cy="3090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1153" y="2080846"/>
            <a:ext cx="1064847" cy="2162358"/>
          </a:xfrm>
          <a:prstGeom prst="rect">
            <a:avLst/>
          </a:prstGeom>
          <a:solidFill>
            <a:schemeClr val="tx1">
              <a:alpha val="1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llowdeck_steel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2" y="0"/>
            <a:ext cx="474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utrix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3" t="3994" r="5662" b="5990"/>
          <a:stretch/>
        </p:blipFill>
        <p:spPr>
          <a:xfrm>
            <a:off x="5059885" y="527536"/>
            <a:ext cx="3966883" cy="5737288"/>
          </a:xfrm>
          <a:prstGeom prst="rect">
            <a:avLst/>
          </a:prstGeom>
        </p:spPr>
      </p:pic>
      <p:pic>
        <p:nvPicPr>
          <p:cNvPr id="2" name="Picture 1" descr="shallowdeck_steel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2" y="0"/>
            <a:ext cx="474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tuminous_vapour_barrier_application.MyLifeThisWee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1366308"/>
            <a:ext cx="4347423" cy="2901353"/>
          </a:xfrm>
          <a:prstGeom prst="rect">
            <a:avLst/>
          </a:prstGeom>
        </p:spPr>
      </p:pic>
      <p:pic>
        <p:nvPicPr>
          <p:cNvPr id="7" name="Picture 6" descr="steel_shee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8" y="365632"/>
            <a:ext cx="3705496" cy="58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ver_hilti_kit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75" y="146538"/>
            <a:ext cx="4311993" cy="64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90" y="1309561"/>
            <a:ext cx="6854091" cy="42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ting_steel_sheet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ly_excellent_reused_steel_bracing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6" y="104735"/>
            <a:ext cx="8960070" cy="59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l_sheets_in_pl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76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l_goes_u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81" y="-9622"/>
            <a:ext cx="4576843" cy="6858000"/>
          </a:xfrm>
          <a:prstGeom prst="rect">
            <a:avLst/>
          </a:prstGeom>
        </p:spPr>
      </p:pic>
      <p:pic>
        <p:nvPicPr>
          <p:cNvPr id="3" name="Picture 2" descr="steel_goes_up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757" y="298278"/>
            <a:ext cx="3915440" cy="58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first_half_roof_sheet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5" y="115946"/>
            <a:ext cx="8938341" cy="59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flight_marku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70" y="817860"/>
            <a:ext cx="3358385" cy="5032247"/>
          </a:xfrm>
          <a:prstGeom prst="rect">
            <a:avLst/>
          </a:prstGeom>
        </p:spPr>
      </p:pic>
      <p:pic>
        <p:nvPicPr>
          <p:cNvPr id="3" name="Picture 2" descr="cut_roofligh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321" y="1472148"/>
            <a:ext cx="5493089" cy="36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ting_steel_insid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26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 rooflight trimmer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3"/>
          <a:stretch/>
        </p:blipFill>
        <p:spPr>
          <a:xfrm>
            <a:off x="-334780" y="830386"/>
            <a:ext cx="5688339" cy="3497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1153" y="2080846"/>
            <a:ext cx="1064847" cy="2162358"/>
          </a:xfrm>
          <a:prstGeom prst="rect">
            <a:avLst/>
          </a:prstGeom>
          <a:solidFill>
            <a:schemeClr val="tx1">
              <a:alpha val="1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0_series_all_detail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6" t="28902" b="7121"/>
          <a:stretch/>
        </p:blipFill>
        <p:spPr>
          <a:xfrm rot="5400000">
            <a:off x="4666408" y="971810"/>
            <a:ext cx="4174213" cy="43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utrix_in_pl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asing_plan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943" y="2686547"/>
            <a:ext cx="2381499" cy="3165601"/>
          </a:xfrm>
          <a:prstGeom prst="rect">
            <a:avLst/>
          </a:prstGeom>
        </p:spPr>
      </p:pic>
      <p:pic>
        <p:nvPicPr>
          <p:cNvPr id="4" name="Picture 3" descr="singleflatoption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3821" y="3427283"/>
            <a:ext cx="1712697" cy="1314836"/>
          </a:xfrm>
          <a:prstGeom prst="rect">
            <a:avLst/>
          </a:prstGeom>
        </p:spPr>
      </p:pic>
      <p:pic>
        <p:nvPicPr>
          <p:cNvPr id="5" name="Picture 4" descr="daylighting_angles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87737" y="527538"/>
            <a:ext cx="2630243" cy="1769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6468" y="1221980"/>
            <a:ext cx="61000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Helvetica Neue Light"/>
                <a:cs typeface="Helvetica Neue Light"/>
              </a:rPr>
              <a:t>The factors framing the </a:t>
            </a:r>
            <a:r>
              <a:rPr lang="en-GB" sz="1600" b="1" dirty="0" smtClean="0">
                <a:latin typeface="Helvetica Neue Light"/>
                <a:cs typeface="Helvetica Neue Light"/>
              </a:rPr>
              <a:t>design</a:t>
            </a: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>
                <a:latin typeface="Helvetica Neue Light"/>
                <a:cs typeface="Helvetica Neue Light"/>
              </a:rPr>
              <a:t>Planning Constraints</a:t>
            </a:r>
          </a:p>
          <a:p>
            <a:r>
              <a:rPr lang="en-GB" sz="1600" dirty="0">
                <a:latin typeface="Helvetica Neue Light"/>
                <a:cs typeface="Helvetica Neue Light"/>
              </a:rPr>
              <a:t>Structural Constraints</a:t>
            </a:r>
          </a:p>
          <a:p>
            <a:r>
              <a:rPr lang="en-GB" sz="1600" dirty="0">
                <a:latin typeface="Helvetica Neue Light"/>
                <a:cs typeface="Helvetica Neue Light"/>
              </a:rPr>
              <a:t>Building </a:t>
            </a:r>
            <a:r>
              <a:rPr lang="en-GB" sz="1600" dirty="0" smtClean="0">
                <a:latin typeface="Helvetica Neue Light"/>
                <a:cs typeface="Helvetica Neue Light"/>
              </a:rPr>
              <a:t>Regulations / Warrant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‘Value Engineering’</a:t>
            </a:r>
            <a:r>
              <a:rPr lang="en-GB" sz="1600" dirty="0">
                <a:latin typeface="Helvetica Neue Light"/>
                <a:cs typeface="Helvetica Neue Light"/>
              </a:rPr>
              <a:t> </a:t>
            </a:r>
            <a:endParaRPr lang="en-GB" sz="1600" dirty="0" smtClean="0">
              <a:latin typeface="Helvetica Neue Light"/>
              <a:cs typeface="Helvetica Neue Light"/>
            </a:endParaRP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b="1" dirty="0">
                <a:latin typeface="Helvetica Neue Light"/>
                <a:cs typeface="Helvetica Neue Light"/>
              </a:rPr>
              <a:t>Translations from Drawings to Building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Steel &amp; bitumen commercial roof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Building the eaves before the wall</a:t>
            </a:r>
          </a:p>
          <a:p>
            <a:r>
              <a:rPr lang="en-GB" sz="1600" dirty="0" smtClean="0">
                <a:latin typeface="Helvetica Neue Light"/>
                <a:cs typeface="Helvetica Neue Light"/>
              </a:rPr>
              <a:t>Bricks, Mortar and </a:t>
            </a:r>
            <a:r>
              <a:rPr lang="en-GB" sz="1600" dirty="0" err="1" smtClean="0">
                <a:latin typeface="Helvetica Neue Light"/>
                <a:cs typeface="Helvetica Neue Light"/>
              </a:rPr>
              <a:t>blockwork</a:t>
            </a:r>
            <a:r>
              <a:rPr lang="en-GB" sz="1600" dirty="0" smtClean="0">
                <a:latin typeface="Helvetica Neue Light"/>
                <a:cs typeface="Helvetica Neue Light"/>
              </a:rPr>
              <a:t>: Walls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Floor connecting to existing steel trusses</a:t>
            </a:r>
            <a:endParaRPr lang="en-GB" sz="1600" dirty="0">
              <a:latin typeface="Helvetica Neue Light"/>
              <a:cs typeface="Helvetica Neue Light"/>
            </a:endParaRPr>
          </a:p>
          <a:p>
            <a:r>
              <a:rPr lang="en-GB" sz="1600" dirty="0" smtClean="0">
                <a:latin typeface="Helvetica Neue Light"/>
                <a:cs typeface="Helvetica Neue Light"/>
              </a:rPr>
              <a:t>Studwork Partitions</a:t>
            </a:r>
            <a:endParaRPr lang="en-GB" sz="16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64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 board on 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806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ed really long screw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26" y="19244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tumen_ben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6178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6" t="28902" b="7121"/>
          <a:stretch/>
        </p:blipFill>
        <p:spPr>
          <a:xfrm rot="5400000">
            <a:off x="4872728" y="498969"/>
            <a:ext cx="4174213" cy="4387581"/>
          </a:xfrm>
          <a:prstGeom prst="rect">
            <a:avLst/>
          </a:prstGeom>
        </p:spPr>
      </p:pic>
      <p:pic>
        <p:nvPicPr>
          <p:cNvPr id="3" name="Picture 2" descr="inside_angle)window_v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19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18" b="25781"/>
          <a:stretch/>
        </p:blipFill>
        <p:spPr>
          <a:xfrm>
            <a:off x="0" y="750507"/>
            <a:ext cx="4846211" cy="44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series_all_detail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18" b="25781"/>
          <a:stretch/>
        </p:blipFill>
        <p:spPr>
          <a:xfrm>
            <a:off x="0" y="750507"/>
            <a:ext cx="4846211" cy="4464556"/>
          </a:xfrm>
          <a:prstGeom prst="rect">
            <a:avLst/>
          </a:prstGeom>
        </p:spPr>
      </p:pic>
      <p:pic>
        <p:nvPicPr>
          <p:cNvPr id="5" name="Picture 4" descr="rooflight_flashing_complet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06" y="1788565"/>
            <a:ext cx="4329394" cy="28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ves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63" y="0"/>
            <a:ext cx="4576843" cy="6858000"/>
          </a:xfrm>
          <a:prstGeom prst="rect">
            <a:avLst/>
          </a:prstGeom>
        </p:spPr>
      </p:pic>
      <p:pic>
        <p:nvPicPr>
          <p:cNvPr id="3" name="Picture 2" descr="drawings_on_timber_on_si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093" y="3454257"/>
            <a:ext cx="3254734" cy="27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ed_in_insulation)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9604" y="1230742"/>
            <a:ext cx="5619905" cy="4197584"/>
          </a:xfrm>
          <a:prstGeom prst="rect">
            <a:avLst/>
          </a:prstGeom>
        </p:spPr>
      </p:pic>
      <p:pic>
        <p:nvPicPr>
          <p:cNvPr id="9" name="Picture 8" descr="corner_jun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8219" y="2348515"/>
            <a:ext cx="4340194" cy="32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mping_ed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62" y="0"/>
            <a:ext cx="4576843" cy="6858000"/>
          </a:xfrm>
          <a:prstGeom prst="rect">
            <a:avLst/>
          </a:prstGeom>
        </p:spPr>
      </p:pic>
      <p:pic>
        <p:nvPicPr>
          <p:cNvPr id="3" name="Picture 2" descr="200_series_all_detail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70" t="9118" r="27336" b="52158"/>
          <a:stretch/>
        </p:blipFill>
        <p:spPr>
          <a:xfrm>
            <a:off x="5328804" y="377201"/>
            <a:ext cx="3634147" cy="47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inc_gutter_end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599" y="567691"/>
            <a:ext cx="3750090" cy="5619182"/>
          </a:xfrm>
          <a:prstGeom prst="rect">
            <a:avLst/>
          </a:prstGeom>
        </p:spPr>
      </p:pic>
      <p:pic>
        <p:nvPicPr>
          <p:cNvPr id="4" name="Picture 3" descr="zinc_gutter_e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80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cationplan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7" y="0"/>
            <a:ext cx="4835665" cy="6858000"/>
          </a:xfrm>
          <a:prstGeom prst="rect">
            <a:avLst/>
          </a:prstGeom>
        </p:spPr>
      </p:pic>
      <p:pic>
        <p:nvPicPr>
          <p:cNvPr id="5" name="Picture 4" descr="OutlineApp_2001_siteplan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696" y="530087"/>
            <a:ext cx="3909391" cy="41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ckbond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0" t="17666" r="77378" b="69328"/>
          <a:stretch/>
        </p:blipFill>
        <p:spPr>
          <a:xfrm>
            <a:off x="259788" y="865969"/>
            <a:ext cx="4223816" cy="2184169"/>
          </a:xfrm>
          <a:prstGeom prst="rect">
            <a:avLst/>
          </a:prstGeom>
        </p:spPr>
      </p:pic>
      <p:pic>
        <p:nvPicPr>
          <p:cNvPr id="3" name="Picture 2" descr="brickbond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57" t="17666" r="52330" b="69328"/>
          <a:stretch/>
        </p:blipFill>
        <p:spPr>
          <a:xfrm>
            <a:off x="4732222" y="865969"/>
            <a:ext cx="4159812" cy="21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ckbond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0" t="17666" r="77378" b="69328"/>
          <a:stretch/>
        </p:blipFill>
        <p:spPr>
          <a:xfrm>
            <a:off x="259788" y="865969"/>
            <a:ext cx="4223816" cy="2184169"/>
          </a:xfrm>
          <a:prstGeom prst="rect">
            <a:avLst/>
          </a:prstGeom>
        </p:spPr>
      </p:pic>
      <p:pic>
        <p:nvPicPr>
          <p:cNvPr id="3" name="Picture 2" descr="brickbond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57" t="17666" r="52330" b="69328"/>
          <a:stretch/>
        </p:blipFill>
        <p:spPr>
          <a:xfrm>
            <a:off x="4732222" y="865969"/>
            <a:ext cx="4159812" cy="2184169"/>
          </a:xfrm>
          <a:prstGeom prst="rect">
            <a:avLst/>
          </a:prstGeom>
        </p:spPr>
      </p:pic>
      <p:pic>
        <p:nvPicPr>
          <p:cNvPr id="4" name="Picture 3" descr="flemish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87" y="3146356"/>
            <a:ext cx="4223817" cy="3167863"/>
          </a:xfrm>
          <a:prstGeom prst="rect">
            <a:avLst/>
          </a:prstGeom>
        </p:spPr>
      </p:pic>
      <p:pic>
        <p:nvPicPr>
          <p:cNvPr id="5" name="Picture 4" descr="Arvika_stretcher_bond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222" y="3146356"/>
            <a:ext cx="4287859" cy="31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ckbond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76" t="16984" r="31367" b="69437"/>
          <a:stretch/>
        </p:blipFill>
        <p:spPr>
          <a:xfrm>
            <a:off x="259788" y="769751"/>
            <a:ext cx="3742742" cy="2280387"/>
          </a:xfrm>
          <a:prstGeom prst="rect">
            <a:avLst/>
          </a:prstGeom>
        </p:spPr>
      </p:pic>
      <p:pic>
        <p:nvPicPr>
          <p:cNvPr id="3" name="Picture 2" descr="brickbond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1" t="17222" r="6228" b="69767"/>
          <a:stretch/>
        </p:blipFill>
        <p:spPr>
          <a:xfrm>
            <a:off x="4732222" y="809678"/>
            <a:ext cx="3536893" cy="2185022"/>
          </a:xfrm>
          <a:prstGeom prst="rect">
            <a:avLst/>
          </a:prstGeom>
        </p:spPr>
      </p:pic>
      <p:pic>
        <p:nvPicPr>
          <p:cNvPr id="6" name="Picture 5" descr="D72dtextur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88" y="3139049"/>
            <a:ext cx="6023579" cy="31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_brick_panel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ck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82"/>
            <a:ext cx="3767667" cy="2514439"/>
          </a:xfrm>
          <a:prstGeom prst="rect">
            <a:avLst/>
          </a:prstGeom>
        </p:spPr>
      </p:pic>
      <p:pic>
        <p:nvPicPr>
          <p:cNvPr id="3" name="Picture 2" descr="brick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9488"/>
            <a:ext cx="3767667" cy="2068511"/>
          </a:xfrm>
          <a:prstGeom prst="rect">
            <a:avLst/>
          </a:prstGeom>
        </p:spPr>
      </p:pic>
      <p:pic>
        <p:nvPicPr>
          <p:cNvPr id="4" name="Picture 3" descr="brick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95223"/>
            <a:ext cx="3767667" cy="1962012"/>
          </a:xfrm>
          <a:prstGeom prst="rect">
            <a:avLst/>
          </a:prstGeom>
        </p:spPr>
      </p:pic>
      <p:pic>
        <p:nvPicPr>
          <p:cNvPr id="5" name="Picture 4" descr="brick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555" y="3422652"/>
            <a:ext cx="4138455" cy="2761893"/>
          </a:xfrm>
          <a:prstGeom prst="rect">
            <a:avLst/>
          </a:prstGeom>
        </p:spPr>
      </p:pic>
      <p:pic>
        <p:nvPicPr>
          <p:cNvPr id="6" name="Picture 5" descr="brick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456" y="426045"/>
            <a:ext cx="4134554" cy="27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ickbond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1" t="17222" r="6228" b="69767"/>
          <a:stretch/>
        </p:blipFill>
        <p:spPr>
          <a:xfrm>
            <a:off x="4732222" y="809678"/>
            <a:ext cx="3536893" cy="2185022"/>
          </a:xfrm>
          <a:prstGeom prst="rect">
            <a:avLst/>
          </a:prstGeom>
        </p:spPr>
      </p:pic>
      <p:pic>
        <p:nvPicPr>
          <p:cNvPr id="5" name="Picture 4" descr="lovely_brick colour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56" y="372234"/>
            <a:ext cx="3668888" cy="60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_course!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05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ck_in_situ_whol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47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ing_brick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4" y="2100540"/>
            <a:ext cx="3175000" cy="4757460"/>
          </a:xfrm>
          <a:prstGeom prst="rect">
            <a:avLst/>
          </a:prstGeom>
        </p:spPr>
      </p:pic>
      <p:pic>
        <p:nvPicPr>
          <p:cNvPr id="3" name="Picture 2" descr="brick on stree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78" y="127001"/>
            <a:ext cx="8692445" cy="1613677"/>
          </a:xfrm>
          <a:prstGeom prst="rect">
            <a:avLst/>
          </a:prstGeom>
        </p:spPr>
      </p:pic>
      <p:pic>
        <p:nvPicPr>
          <p:cNvPr id="4" name="Picture 3" descr="bricks in lorr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427381"/>
            <a:ext cx="2457755" cy="36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_serie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60"/>
          <a:stretch/>
        </p:blipFill>
        <p:spPr>
          <a:xfrm>
            <a:off x="-620888" y="409348"/>
            <a:ext cx="6124221" cy="6208762"/>
          </a:xfrm>
          <a:prstGeom prst="rect">
            <a:avLst/>
          </a:prstGeom>
        </p:spPr>
      </p:pic>
      <p:pic>
        <p:nvPicPr>
          <p:cNvPr id="5" name="Picture 4" descr="MalcolmInA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255" y="1354667"/>
            <a:ext cx="3258411" cy="48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7_pisspoor_miltonstreet_app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172"/>
            <a:ext cx="9144000" cy="65078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07739" y="3721652"/>
            <a:ext cx="1192696" cy="1535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_serie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60"/>
          <a:stretch/>
        </p:blipFill>
        <p:spPr>
          <a:xfrm>
            <a:off x="-620888" y="409348"/>
            <a:ext cx="6124221" cy="6208762"/>
          </a:xfrm>
          <a:prstGeom prst="rect">
            <a:avLst/>
          </a:prstGeom>
        </p:spPr>
      </p:pic>
      <p:pic>
        <p:nvPicPr>
          <p:cNvPr id="4" name="Picture 3" descr="joists going u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393771"/>
            <a:ext cx="3231444" cy="48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_serie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60"/>
          <a:stretch/>
        </p:blipFill>
        <p:spPr>
          <a:xfrm>
            <a:off x="-620888" y="409348"/>
            <a:ext cx="6124221" cy="6208762"/>
          </a:xfrm>
          <a:prstGeom prst="rect">
            <a:avLst/>
          </a:prstGeom>
        </p:spPr>
      </p:pic>
      <p:pic>
        <p:nvPicPr>
          <p:cNvPr id="2" name="Picture 1" descr="maxispeedy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17" r="28539"/>
          <a:stretch/>
        </p:blipFill>
        <p:spPr>
          <a:xfrm>
            <a:off x="5432072" y="1175808"/>
            <a:ext cx="3711928" cy="44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ist detai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6843" cy="6858000"/>
          </a:xfrm>
          <a:prstGeom prst="rect">
            <a:avLst/>
          </a:prstGeom>
        </p:spPr>
      </p:pic>
      <p:pic>
        <p:nvPicPr>
          <p:cNvPr id="4" name="Picture 3" descr="JOIST PROPER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541" y="1191401"/>
            <a:ext cx="4038238" cy="43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_window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95" y="395111"/>
            <a:ext cx="8985305" cy="52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xing_battens_to_level_flo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rfinish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 block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026" y="1199445"/>
            <a:ext cx="3598861" cy="3640667"/>
          </a:xfrm>
          <a:prstGeom prst="rect">
            <a:avLst/>
          </a:prstGeom>
        </p:spPr>
      </p:pic>
      <p:pic>
        <p:nvPicPr>
          <p:cNvPr id="3" name="Picture 2" descr="200_serie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222" y="-470624"/>
            <a:ext cx="5178778" cy="7328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0222" y="1100667"/>
            <a:ext cx="225778" cy="3142537"/>
          </a:xfrm>
          <a:prstGeom prst="rect">
            <a:avLst/>
          </a:prstGeom>
          <a:solidFill>
            <a:schemeClr val="tx1">
              <a:alpha val="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10556" y="1100667"/>
            <a:ext cx="335844" cy="3142537"/>
          </a:xfrm>
          <a:prstGeom prst="rect">
            <a:avLst/>
          </a:prstGeom>
          <a:solidFill>
            <a:schemeClr val="tx1">
              <a:alpha val="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49778" y="4257314"/>
            <a:ext cx="1495778" cy="34290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46400" y="3125603"/>
            <a:ext cx="1495778" cy="34290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2356" y="2740363"/>
            <a:ext cx="1399822" cy="124193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 blocks read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 blocks 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8" y="0"/>
            <a:ext cx="4576843" cy="6858000"/>
          </a:xfrm>
          <a:prstGeom prst="rect">
            <a:avLst/>
          </a:prstGeom>
        </p:spPr>
      </p:pic>
      <p:pic>
        <p:nvPicPr>
          <p:cNvPr id="5" name="Picture 4" descr="last_line_of_140_thick_block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67" y="959556"/>
            <a:ext cx="3324332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ock_at_wind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89" y="0"/>
            <a:ext cx="4576842" cy="6858000"/>
          </a:xfrm>
          <a:prstGeom prst="rect">
            <a:avLst/>
          </a:prstGeom>
        </p:spPr>
      </p:pic>
      <p:pic>
        <p:nvPicPr>
          <p:cNvPr id="4" name="Picture 3" descr="cutting_block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334" y="1157110"/>
            <a:ext cx="3217334" cy="47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0389_FUL-PROPOSED_SOUTH_WEST_ELEVATION-279497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9" y="153950"/>
            <a:ext cx="9177457" cy="6543749"/>
          </a:xfrm>
          <a:prstGeom prst="rect">
            <a:avLst/>
          </a:prstGeom>
        </p:spPr>
      </p:pic>
      <p:pic>
        <p:nvPicPr>
          <p:cNvPr id="5" name="Picture 4" descr="05_00389_FUL-PROPOSED_GROUND_FLOOR_PLAN-258790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79914" y="3172547"/>
            <a:ext cx="3304321" cy="32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xing_timb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8" y="14111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 in a d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ctural_partition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 up metal track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4480" cy="59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illient_bars_aid_acoustic_separationapparently-1024x6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761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height_metal_stu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23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_we-are_n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aner_and_plumber-1024x6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ache_is_a_common_complaint_these_days-683x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6" y="0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02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floor_fi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7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34</Words>
  <Application>Microsoft Macintosh PowerPoint</Application>
  <PresentationFormat>On-screen Show (4:3)</PresentationFormat>
  <Paragraphs>30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Calibri</vt:lpstr>
      <vt:lpstr>Helvetica Neue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Wyatt MacLaren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MacLaren</dc:creator>
  <cp:lastModifiedBy>MACLAREN Alex</cp:lastModifiedBy>
  <cp:revision>43</cp:revision>
  <cp:lastPrinted>2013-02-04T17:24:21Z</cp:lastPrinted>
  <dcterms:created xsi:type="dcterms:W3CDTF">2013-02-03T19:27:43Z</dcterms:created>
  <dcterms:modified xsi:type="dcterms:W3CDTF">2016-02-15T13:01:09Z</dcterms:modified>
</cp:coreProperties>
</file>